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4" r:id="rId3"/>
    <p:sldId id="265" r:id="rId4"/>
    <p:sldId id="266" r:id="rId5"/>
    <p:sldId id="259" r:id="rId6"/>
    <p:sldId id="268" r:id="rId7"/>
    <p:sldId id="260" r:id="rId8"/>
    <p:sldId id="267" r:id="rId9"/>
    <p:sldId id="271" r:id="rId10"/>
    <p:sldId id="269" r:id="rId11"/>
    <p:sldId id="270" r:id="rId12"/>
    <p:sldId id="274" r:id="rId13"/>
    <p:sldId id="275" r:id="rId14"/>
    <p:sldId id="272" r:id="rId15"/>
    <p:sldId id="273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24D"/>
    <a:srgbClr val="000000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87CA78-4994-E64A-888D-6370A0DE19BC}" v="279" dt="2022-11-13T19:22:50.71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2925" autoAdjust="0"/>
  </p:normalViewPr>
  <p:slideViewPr>
    <p:cSldViewPr snapToGrid="0">
      <p:cViewPr varScale="1">
        <p:scale>
          <a:sx n="119" d="100"/>
          <a:sy n="119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6927-5E9C-4E77-85FE-EE4C81C1DE39}" type="datetimeFigureOut">
              <a:rPr lang="en-US" smtClean="0"/>
              <a:t>11/7/22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6C8-888A-401B-9F9B-D41D36B6C3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8B7E-6604-4F74-86DB-B30627D56244}" type="datetimeFigureOut">
              <a:rPr lang="en-US" smtClean="0"/>
              <a:t>11/7/22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8A1F-3E69-47E5-AE93-E7F2155A24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Thank Galen and Justin and talk about how great RVAJS is. Gauge audience backend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41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time on “server side framework”</a:t>
            </a:r>
          </a:p>
          <a:p>
            <a:r>
              <a:rPr lang="en-US" dirty="0"/>
              <a:t>Speed thru rest</a:t>
            </a:r>
          </a:p>
          <a:p>
            <a:r>
              <a:rPr lang="en-US" dirty="0"/>
              <a:t>Explain licensing 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66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the author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42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one of the cons of using </a:t>
            </a:r>
            <a:r>
              <a:rPr lang="en-US" dirty="0" err="1"/>
              <a:t>NestJS</a:t>
            </a:r>
            <a:r>
              <a:rPr lang="en-US" dirty="0"/>
              <a:t>. It is not supported or financially backed by any large org. If you are an enterprise user who requires LTS versions… He has been loosely associated with Google during the dev of </a:t>
            </a:r>
            <a:r>
              <a:rPr lang="en-US" dirty="0" err="1"/>
              <a:t>NestJS</a:t>
            </a:r>
            <a:r>
              <a:rPr lang="en-US" dirty="0"/>
              <a:t>, but it is not a Google backed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98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some time here – With each class of add-ons, ask who uses it already. Dwell on the popular ones. Get excited about the obscure 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05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Summation: Part of the reason why </a:t>
            </a:r>
            <a:r>
              <a:rPr lang="en-US" dirty="0" err="1"/>
              <a:t>NestJS</a:t>
            </a:r>
            <a:r>
              <a:rPr lang="en-US" dirty="0"/>
              <a:t> is so powerful is that it already has 90% of a BE workflow OOB.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63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familiar to Angular developers and forms the core of good SOLID engineering principles.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28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Middleware is a function which is called </a:t>
            </a:r>
            <a:r>
              <a:rPr lang="en-US" b="1" i="0" dirty="0">
                <a:solidFill>
                  <a:srgbClr val="2D2D2D"/>
                </a:solidFill>
                <a:effectLst/>
                <a:latin typeface="Source Sans Pro" panose="020B0503030403020204" pitchFamily="34" charset="0"/>
              </a:rPr>
              <a:t>before</a:t>
            </a:r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the route handler.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Pipes are useful for validation and data type conversion (i.e. string to int)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Exception filters handle errors automagically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80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1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NestJS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Building server-side apps and services in Typescript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8" name="Picture 4" descr="Building two-factor authentication with NestJS and Postgres">
            <a:extLst>
              <a:ext uri="{FF2B5EF4-FFF2-40B4-BE49-F238E27FC236}">
                <a16:creationId xmlns:a16="http://schemas.microsoft.com/office/drawing/2014/main" id="{1C29ACA6-E38C-D628-6ABB-F7E542408F4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3" r="124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perCall.io - RVA JavaScript Conf 2020">
            <a:extLst>
              <a:ext uri="{FF2B5EF4-FFF2-40B4-BE49-F238E27FC236}">
                <a16:creationId xmlns:a16="http://schemas.microsoft.com/office/drawing/2014/main" id="{9F0C7255-7F17-04D0-24A9-C1AF28B3C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14" y="5106132"/>
            <a:ext cx="4183791" cy="13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3A6A-50D9-A924-16FF-5E897293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Controllers/Resolvers and Providers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74424E4-2B53-85F3-5CB5-0128754766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r="12483" b="6367"/>
          <a:stretch/>
        </p:blipFill>
        <p:spPr bwMode="auto">
          <a:xfrm>
            <a:off x="838200" y="1639965"/>
            <a:ext cx="6227924" cy="433959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86150-9D26-5C57-9A82-C0EF1E0BCF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E6E5F-8C32-9EC1-11A2-456B6C2DC268}"/>
              </a:ext>
            </a:extLst>
          </p:cNvPr>
          <p:cNvSpPr txBox="1"/>
          <p:nvPr/>
        </p:nvSpPr>
        <p:spPr>
          <a:xfrm>
            <a:off x="7510409" y="611076"/>
            <a:ext cx="45617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</a:rPr>
              <a:t>Controllers are responsible for handling incoming </a:t>
            </a:r>
            <a:r>
              <a:rPr lang="en-US" b="1" i="0" u="sng" dirty="0">
                <a:solidFill>
                  <a:schemeClr val="bg2"/>
                </a:solidFill>
                <a:effectLst/>
              </a:rPr>
              <a:t>requests</a:t>
            </a:r>
            <a:r>
              <a:rPr lang="en-US" b="0" i="0" dirty="0">
                <a:solidFill>
                  <a:schemeClr val="bg2"/>
                </a:solidFill>
                <a:effectLst/>
              </a:rPr>
              <a:t> and returning </a:t>
            </a:r>
            <a:r>
              <a:rPr lang="en-US" b="1" i="0" u="sng" dirty="0">
                <a:solidFill>
                  <a:schemeClr val="bg2"/>
                </a:solidFill>
                <a:effectLst/>
              </a:rPr>
              <a:t>responses</a:t>
            </a:r>
            <a:r>
              <a:rPr lang="en-US" b="0" i="0" dirty="0">
                <a:solidFill>
                  <a:schemeClr val="bg2"/>
                </a:solidFill>
                <a:effectLst/>
              </a:rPr>
              <a:t> to the client.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b="0" i="0" dirty="0">
                <a:solidFill>
                  <a:schemeClr val="bg2"/>
                </a:solidFill>
                <a:effectLst/>
              </a:rPr>
              <a:t>Providers make up many of the basic </a:t>
            </a:r>
            <a:r>
              <a:rPr lang="en-US" b="0" i="0" dirty="0" err="1">
                <a:solidFill>
                  <a:schemeClr val="bg2"/>
                </a:solidFill>
                <a:effectLst/>
              </a:rPr>
              <a:t>NestJS</a:t>
            </a:r>
            <a:r>
              <a:rPr lang="en-US" b="0" i="0" dirty="0">
                <a:solidFill>
                  <a:schemeClr val="bg2"/>
                </a:solidFill>
                <a:effectLst/>
              </a:rPr>
              <a:t> classes - services, repositories, factories, helpers, and so on.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b="0" i="0" dirty="0">
                <a:solidFill>
                  <a:schemeClr val="bg2"/>
                </a:solidFill>
                <a:effectLst/>
              </a:rPr>
              <a:t>The main idea of a provider is that it can be </a:t>
            </a:r>
            <a:r>
              <a:rPr lang="en-US" b="1" i="0" dirty="0">
                <a:solidFill>
                  <a:schemeClr val="bg2"/>
                </a:solidFill>
                <a:effectLst/>
              </a:rPr>
              <a:t>injected</a:t>
            </a:r>
            <a:r>
              <a:rPr lang="en-US" b="0" i="0" dirty="0">
                <a:solidFill>
                  <a:schemeClr val="bg2"/>
                </a:solidFill>
                <a:effectLst/>
              </a:rPr>
              <a:t> as a dependency; this means objects can create various relationships with each other, and the function of "wiring up" instances of objects can largely be delegated to the Nest runtime system.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8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65448-66AF-8B40-2F23-72287BFF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C39F1-3C11-2CB6-2E9B-B350DF08B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5CE4A2-506D-B9E1-F907-6A17E7D180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9873" r="19793" b="7690"/>
          <a:stretch/>
        </p:blipFill>
        <p:spPr bwMode="auto">
          <a:xfrm>
            <a:off x="838198" y="1444739"/>
            <a:ext cx="6273801" cy="46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C757A-62FE-1402-9EE2-3AEE01F1BAAF}"/>
              </a:ext>
            </a:extLst>
          </p:cNvPr>
          <p:cNvSpPr txBox="1"/>
          <p:nvPr/>
        </p:nvSpPr>
        <p:spPr>
          <a:xfrm>
            <a:off x="7459038" y="611076"/>
            <a:ext cx="43356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Modules help us organize our application structure and take a lot of the heavy lifting out of Dependency Injection.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By Default, modules are singletons. This means that a single module instance can be used in multiple services.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55C6B3EF-0760-BAC1-7259-34F8E9012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9" t="13990" r="21178" b="15789"/>
          <a:stretch/>
        </p:blipFill>
        <p:spPr bwMode="auto">
          <a:xfrm>
            <a:off x="7459038" y="3199937"/>
            <a:ext cx="4411236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2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7C64-C7BA-2E20-9FD4-E2657C169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BE228-003D-C22F-8CBA-DE5C8BAF3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8FED8B7-D66D-D181-7E03-C5D3AF449A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t="23638" r="8964" b="25923"/>
          <a:stretch/>
        </p:blipFill>
        <p:spPr bwMode="auto">
          <a:xfrm>
            <a:off x="5837567" y="619921"/>
            <a:ext cx="5935333" cy="83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F30646-3818-115B-49A0-72D6A5871ABF}"/>
              </a:ext>
            </a:extLst>
          </p:cNvPr>
          <p:cNvSpPr txBox="1">
            <a:spLocks/>
          </p:cNvSpPr>
          <p:nvPr/>
        </p:nvSpPr>
        <p:spPr>
          <a:xfrm>
            <a:off x="838200" y="2296090"/>
            <a:ext cx="6273800" cy="83366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Pipes and Filters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0FE62E4-CD1C-0B32-B758-D7B20E92A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t="12263" r="6991" b="15165"/>
          <a:stretch/>
        </p:blipFill>
        <p:spPr bwMode="auto">
          <a:xfrm>
            <a:off x="5837566" y="2296091"/>
            <a:ext cx="5935333" cy="288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FD377B-8F04-4A4F-D2C5-C0FD69984673}"/>
              </a:ext>
            </a:extLst>
          </p:cNvPr>
          <p:cNvSpPr txBox="1"/>
          <p:nvPr/>
        </p:nvSpPr>
        <p:spPr>
          <a:xfrm>
            <a:off x="968188" y="3603812"/>
            <a:ext cx="4593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bg2"/>
                </a:solidFill>
                <a:effectLst/>
              </a:rPr>
              <a:t>Middleware are functions which are called </a:t>
            </a:r>
            <a:r>
              <a:rPr lang="en-US" sz="2000" b="1" i="0" dirty="0">
                <a:solidFill>
                  <a:schemeClr val="bg2"/>
                </a:solidFill>
                <a:effectLst/>
              </a:rPr>
              <a:t>before</a:t>
            </a:r>
            <a:r>
              <a:rPr lang="en-US" sz="2000" b="0" i="0" dirty="0">
                <a:solidFill>
                  <a:schemeClr val="bg2"/>
                </a:solidFill>
                <a:effectLst/>
              </a:rPr>
              <a:t> the route handler.</a:t>
            </a:r>
          </a:p>
          <a:p>
            <a:endParaRPr lang="en-US" sz="2000" b="0" i="0" dirty="0">
              <a:solidFill>
                <a:schemeClr val="bg2"/>
              </a:solidFill>
              <a:effectLst/>
            </a:endParaRPr>
          </a:p>
          <a:p>
            <a:r>
              <a:rPr lang="en-US" sz="2000" b="0" i="0" dirty="0">
                <a:solidFill>
                  <a:schemeClr val="bg2"/>
                </a:solidFill>
                <a:effectLst/>
              </a:rPr>
              <a:t>Pipes are useful for validation and data type conversion (i.e. string to int)</a:t>
            </a:r>
          </a:p>
          <a:p>
            <a:endParaRPr lang="en-US" sz="2000" b="0" i="0" dirty="0">
              <a:solidFill>
                <a:schemeClr val="bg2"/>
              </a:solidFill>
              <a:effectLst/>
            </a:endParaRPr>
          </a:p>
          <a:p>
            <a:r>
              <a:rPr lang="en-US" sz="2000" b="0" i="0" dirty="0">
                <a:solidFill>
                  <a:schemeClr val="bg2"/>
                </a:solidFill>
                <a:effectLst/>
              </a:rPr>
              <a:t>Exception filters handle errors automagically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63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6377-C990-0716-26F2-CE4274C2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7E1A-D8C9-2EFE-60AB-4F2A5FD91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i="0" dirty="0">
                <a:effectLst/>
              </a:rPr>
              <a:t>An ES2016 decorator is an expression which returns a function and can take a target, name and property descriptor as arguments.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Express, you might do 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C000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const user = </a:t>
            </a:r>
            <a:r>
              <a:rPr lang="en-US" sz="1600" dirty="0" err="1">
                <a:solidFill>
                  <a:srgbClr val="FFC000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req.user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to get the </a:t>
            </a:r>
            <a:r>
              <a:rPr lang="en-US" dirty="0" err="1"/>
              <a:t>userId</a:t>
            </a:r>
            <a:r>
              <a:rPr lang="en-US" dirty="0"/>
              <a:t> of the user making the request.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Nest uses decorators to accomplish the same thing while abstracting the implementation.  You would use the @Req decorator and request the user. 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C000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@Req(‘user’) user: string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381C0-751D-D407-4C52-5D57679F34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7AEC21-0A7E-F47B-DEC7-0FFFC52E5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227759"/>
              </p:ext>
            </p:extLst>
          </p:nvPr>
        </p:nvGraphicFramePr>
        <p:xfrm>
          <a:off x="838200" y="1921950"/>
          <a:ext cx="5181601" cy="4158695"/>
        </p:xfrm>
        <a:graphic>
          <a:graphicData uri="http://schemas.openxmlformats.org/drawingml/2006/table">
            <a:tbl>
              <a:tblPr bandRow="1">
                <a:tableStyleId>{E8034E78-7F5D-4C2E-B375-FC64B27BC917}</a:tableStyleId>
              </a:tblPr>
              <a:tblGrid>
                <a:gridCol w="2554043">
                  <a:extLst>
                    <a:ext uri="{9D8B030D-6E8A-4147-A177-3AD203B41FA5}">
                      <a16:colId xmlns:a16="http://schemas.microsoft.com/office/drawing/2014/main" val="128973581"/>
                    </a:ext>
                  </a:extLst>
                </a:gridCol>
                <a:gridCol w="2627558">
                  <a:extLst>
                    <a:ext uri="{9D8B030D-6E8A-4147-A177-3AD203B41FA5}">
                      <a16:colId xmlns:a16="http://schemas.microsoft.com/office/drawing/2014/main" val="1843450501"/>
                    </a:ext>
                  </a:extLst>
                </a:gridCol>
              </a:tblGrid>
              <a:tr h="396332">
                <a:tc>
                  <a:txBody>
                    <a:bodyPr/>
                    <a:lstStyle/>
                    <a:p>
                      <a:pPr fontAlgn="t"/>
                      <a:r>
                        <a:rPr lang="en-US" sz="1300" b="0" cap="none" spc="0">
                          <a:solidFill>
                            <a:schemeClr val="tx1"/>
                          </a:solidFill>
                          <a:effectLst/>
                        </a:rPr>
                        <a:t>@Request(), @Req()</a:t>
                      </a:r>
                    </a:p>
                  </a:txBody>
                  <a:tcPr marL="108852" marR="173745" marT="83732" marB="83732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b="0" cap="none" spc="0" dirty="0">
                          <a:solidFill>
                            <a:schemeClr val="tx1"/>
                          </a:solidFill>
                          <a:effectLst/>
                        </a:rPr>
                        <a:t>req</a:t>
                      </a:r>
                    </a:p>
                  </a:txBody>
                  <a:tcPr marL="108852" marR="173745" marT="83732" marB="83732" anchor="ctr"/>
                </a:tc>
                <a:extLst>
                  <a:ext uri="{0D108BD9-81ED-4DB2-BD59-A6C34878D82A}">
                    <a16:rowId xmlns:a16="http://schemas.microsoft.com/office/drawing/2014/main" val="3025772665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@Response(), @Res()</a:t>
                      </a:r>
                    </a:p>
                  </a:txBody>
                  <a:tcPr marL="108852" marR="173745" marT="83732" marB="837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res</a:t>
                      </a:r>
                    </a:p>
                  </a:txBody>
                  <a:tcPr marL="108852" marR="173745" marT="83732" marB="83732"/>
                </a:tc>
                <a:extLst>
                  <a:ext uri="{0D108BD9-81ED-4DB2-BD59-A6C34878D82A}">
                    <a16:rowId xmlns:a16="http://schemas.microsoft.com/office/drawing/2014/main" val="1084084400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@Next()</a:t>
                      </a:r>
                    </a:p>
                  </a:txBody>
                  <a:tcPr marL="108852" marR="173745" marT="83732" marB="837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next</a:t>
                      </a:r>
                    </a:p>
                  </a:txBody>
                  <a:tcPr marL="108852" marR="173745" marT="83732" marB="83732"/>
                </a:tc>
                <a:extLst>
                  <a:ext uri="{0D108BD9-81ED-4DB2-BD59-A6C34878D82A}">
                    <a16:rowId xmlns:a16="http://schemas.microsoft.com/office/drawing/2014/main" val="3872515822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@Session()</a:t>
                      </a:r>
                    </a:p>
                  </a:txBody>
                  <a:tcPr marL="108852" marR="173745" marT="83732" marB="837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req.session</a:t>
                      </a:r>
                    </a:p>
                  </a:txBody>
                  <a:tcPr marL="108852" marR="173745" marT="83732" marB="83732"/>
                </a:tc>
                <a:extLst>
                  <a:ext uri="{0D108BD9-81ED-4DB2-BD59-A6C34878D82A}">
                    <a16:rowId xmlns:a16="http://schemas.microsoft.com/office/drawing/2014/main" val="2620356159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@Param(param?: string)</a:t>
                      </a:r>
                    </a:p>
                  </a:txBody>
                  <a:tcPr marL="108852" marR="173745" marT="83732" marB="837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req.params / req.params[param]</a:t>
                      </a:r>
                    </a:p>
                  </a:txBody>
                  <a:tcPr marL="108852" marR="173745" marT="83732" marB="83732"/>
                </a:tc>
                <a:extLst>
                  <a:ext uri="{0D108BD9-81ED-4DB2-BD59-A6C34878D82A}">
                    <a16:rowId xmlns:a16="http://schemas.microsoft.com/office/drawing/2014/main" val="973196457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@Body(param?: string)</a:t>
                      </a:r>
                    </a:p>
                  </a:txBody>
                  <a:tcPr marL="108852" marR="173745" marT="83732" marB="837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req.body / req.body[param]</a:t>
                      </a:r>
                    </a:p>
                  </a:txBody>
                  <a:tcPr marL="108852" marR="173745" marT="83732" marB="83732"/>
                </a:tc>
                <a:extLst>
                  <a:ext uri="{0D108BD9-81ED-4DB2-BD59-A6C34878D82A}">
                    <a16:rowId xmlns:a16="http://schemas.microsoft.com/office/drawing/2014/main" val="1364239912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@Query(param?: string)</a:t>
                      </a:r>
                    </a:p>
                  </a:txBody>
                  <a:tcPr marL="108852" marR="173745" marT="83732" marB="837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req.query / req.query[param]</a:t>
                      </a:r>
                    </a:p>
                  </a:txBody>
                  <a:tcPr marL="108852" marR="173745" marT="83732" marB="83732"/>
                </a:tc>
                <a:extLst>
                  <a:ext uri="{0D108BD9-81ED-4DB2-BD59-A6C34878D82A}">
                    <a16:rowId xmlns:a16="http://schemas.microsoft.com/office/drawing/2014/main" val="4177322295"/>
                  </a:ext>
                </a:extLst>
              </a:tr>
              <a:tr h="591707"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@Headers(param?: string)</a:t>
                      </a:r>
                    </a:p>
                  </a:txBody>
                  <a:tcPr marL="108852" marR="173745" marT="83732" marB="837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req.headers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 / </a:t>
                      </a:r>
                      <a:r>
                        <a:rPr lang="en-US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req.headers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[param]</a:t>
                      </a:r>
                    </a:p>
                  </a:txBody>
                  <a:tcPr marL="108852" marR="173745" marT="83732" marB="83732"/>
                </a:tc>
                <a:extLst>
                  <a:ext uri="{0D108BD9-81ED-4DB2-BD59-A6C34878D82A}">
                    <a16:rowId xmlns:a16="http://schemas.microsoft.com/office/drawing/2014/main" val="2664957537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</a:rPr>
                        <a:t>@Ip()</a:t>
                      </a:r>
                    </a:p>
                  </a:txBody>
                  <a:tcPr marL="108852" marR="173745" marT="83732" marB="837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req.ip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852" marR="173745" marT="83732" marB="83732"/>
                </a:tc>
                <a:extLst>
                  <a:ext uri="{0D108BD9-81ED-4DB2-BD59-A6C34878D82A}">
                    <a16:rowId xmlns:a16="http://schemas.microsoft.com/office/drawing/2014/main" val="3354326373"/>
                  </a:ext>
                </a:extLst>
              </a:tr>
              <a:tr h="396332"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</a:rPr>
                        <a:t>@HostParam()</a:t>
                      </a:r>
                    </a:p>
                  </a:txBody>
                  <a:tcPr marL="108852" marR="173745" marT="83732" marB="8373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req.hosts</a:t>
                      </a:r>
                      <a:endParaRPr lang="en-US" sz="13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8852" marR="173745" marT="83732" marB="83732"/>
                </a:tc>
                <a:extLst>
                  <a:ext uri="{0D108BD9-81ED-4DB2-BD59-A6C34878D82A}">
                    <a16:rowId xmlns:a16="http://schemas.microsoft.com/office/drawing/2014/main" val="3334240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71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8D2E-CFFA-54E4-5569-671BB2462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</p:spPr>
        <p:txBody>
          <a:bodyPr anchor="ctr">
            <a:normAutofit/>
          </a:bodyPr>
          <a:lstStyle/>
          <a:p>
            <a:r>
              <a:rPr lang="en-US" dirty="0"/>
              <a:t>The Nest CLI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91FBE44-5091-D518-6289-03C6FB5E9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84" y="493547"/>
            <a:ext cx="8020116" cy="5734380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0DE96-8AAD-1CE5-46FE-E268771647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57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Title 1">
            <a:extLst>
              <a:ext uri="{FF2B5EF4-FFF2-40B4-BE49-F238E27FC236}">
                <a16:creationId xmlns:a16="http://schemas.microsoft.com/office/drawing/2014/main" id="{4F73BFCC-FF52-FE8F-1002-3806FC90B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/>
          <a:lstStyle/>
          <a:p>
            <a:r>
              <a:rPr lang="en-US" dirty="0"/>
              <a:t>That’s all you need to know folks!</a:t>
            </a:r>
          </a:p>
        </p:txBody>
      </p:sp>
      <p:sp>
        <p:nvSpPr>
          <p:cNvPr id="10249" name="Text Placeholder 2">
            <a:extLst>
              <a:ext uri="{FF2B5EF4-FFF2-40B4-BE49-F238E27FC236}">
                <a16:creationId xmlns:a16="http://schemas.microsoft.com/office/drawing/2014/main" id="{2F6C3CE3-E9EF-37E1-2812-4893540E3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3612" y="4611901"/>
            <a:ext cx="3924000" cy="684000"/>
          </a:xfrm>
        </p:spPr>
        <p:txBody>
          <a:bodyPr/>
          <a:lstStyle/>
          <a:p>
            <a:r>
              <a:rPr lang="en-US" dirty="0"/>
              <a:t>Let’s go write some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EFFE1-2C1C-71D6-08DA-B6DEBC7FE3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75AA360-63DE-50CB-16E9-9679BAA8276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4090" b="-3"/>
          <a:stretch/>
        </p:blipFill>
        <p:spPr bwMode="auto">
          <a:xfrm>
            <a:off x="-1" y="10"/>
            <a:ext cx="7512001" cy="672784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aperCall.io - RVA JavaScript Conf 2020">
            <a:extLst>
              <a:ext uri="{FF2B5EF4-FFF2-40B4-BE49-F238E27FC236}">
                <a16:creationId xmlns:a16="http://schemas.microsoft.com/office/drawing/2014/main" id="{93F8347B-73A4-0D24-B6FA-3AF14843F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14" y="5106132"/>
            <a:ext cx="4183791" cy="13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7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8761-D8A1-5381-1B23-BA78E36F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7850"/>
            <a:ext cx="10515600" cy="96278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JasonMaggard</a:t>
            </a:r>
            <a:r>
              <a:rPr lang="en-US" sz="3200" dirty="0"/>
              <a:t>/NestJS-RVAJS-2022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623DE-BDA9-50D9-0114-F39969560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5D881-91E4-386A-2C2C-357D2EE82CE1}"/>
              </a:ext>
            </a:extLst>
          </p:cNvPr>
          <p:cNvSpPr txBox="1"/>
          <p:nvPr/>
        </p:nvSpPr>
        <p:spPr>
          <a:xfrm>
            <a:off x="838200" y="750276"/>
            <a:ext cx="10515600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For the sample code used in this presentation:</a:t>
            </a:r>
          </a:p>
        </p:txBody>
      </p:sp>
      <p:pic>
        <p:nvPicPr>
          <p:cNvPr id="8" name="Picture 6" descr="PaperCall.io - RVA JavaScript Conf 2020">
            <a:extLst>
              <a:ext uri="{FF2B5EF4-FFF2-40B4-BE49-F238E27FC236}">
                <a16:creationId xmlns:a16="http://schemas.microsoft.com/office/drawing/2014/main" id="{8EB0BFF1-BD0D-EC05-7646-F491C155C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14" y="5106132"/>
            <a:ext cx="4183791" cy="13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4A8C9EF-09EA-CDF0-711B-5BEE096AF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2476653"/>
            <a:ext cx="7195075" cy="38848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7B776D-0A00-082A-B033-9DEF990817BA}"/>
              </a:ext>
            </a:extLst>
          </p:cNvPr>
          <p:cNvSpPr txBox="1"/>
          <p:nvPr/>
        </p:nvSpPr>
        <p:spPr>
          <a:xfrm>
            <a:off x="7743714" y="2593193"/>
            <a:ext cx="3801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Thank you for attending!</a:t>
            </a:r>
          </a:p>
        </p:txBody>
      </p:sp>
    </p:spTree>
    <p:extLst>
      <p:ext uri="{BB962C8B-B14F-4D97-AF65-F5344CB8AC3E}">
        <p14:creationId xmlns:p14="http://schemas.microsoft.com/office/powerpoint/2010/main" val="86456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F833-F310-A071-987A-EF21810A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NestJS</a:t>
            </a:r>
            <a:r>
              <a:rPr lang="en-US" dirty="0"/>
              <a:t>:</a:t>
            </a:r>
            <a:br>
              <a:rPr lang="en-US" dirty="0"/>
            </a:br>
            <a:r>
              <a:rPr lang="en-US" sz="2400" dirty="0"/>
              <a:t>THE ELEVATOR PITCH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10DC7-E42E-299D-1E6A-98F9E7662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49" y="365124"/>
            <a:ext cx="6963189" cy="59848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What is </a:t>
            </a:r>
            <a:r>
              <a:rPr lang="en-US" sz="2400" b="1" dirty="0" err="1"/>
              <a:t>NestJS</a:t>
            </a:r>
            <a:r>
              <a:rPr lang="en-US" sz="2400" b="1" dirty="0"/>
              <a:t> and why should you use 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NestJS</a:t>
            </a:r>
            <a:r>
              <a:rPr lang="en-US" dirty="0"/>
              <a:t> is a server side framework. It helps you quickly bootstrap a feature rich application server with best practices</a:t>
            </a:r>
          </a:p>
          <a:p>
            <a:r>
              <a:rPr lang="en-US" dirty="0"/>
              <a:t>It is easily extensible and comes with prebuilt modules for many scenarios common to backend development</a:t>
            </a:r>
          </a:p>
          <a:p>
            <a:r>
              <a:rPr lang="en-US" dirty="0"/>
              <a:t>Angular inspired syntax makes it easy to transfer concepts</a:t>
            </a:r>
          </a:p>
          <a:p>
            <a:r>
              <a:rPr lang="en-US" dirty="0"/>
              <a:t>It provides a CLI tool for quickly creating controllers, services, resolvers, and many more</a:t>
            </a:r>
          </a:p>
          <a:p>
            <a:r>
              <a:rPr lang="en-US" dirty="0"/>
              <a:t>Typescript, DI, Modular Architecture, Testability, Logging</a:t>
            </a:r>
          </a:p>
          <a:p>
            <a:r>
              <a:rPr lang="en-US" dirty="0"/>
              <a:t>OSS released in late 2016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B978E-884C-010D-C680-D100B2E1A9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5BD7-BA84-0692-BAEB-7D395A33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was made by this guy…</a:t>
            </a:r>
            <a:br>
              <a:rPr lang="en-US" dirty="0"/>
            </a:br>
            <a:br>
              <a:rPr lang="en-US" dirty="0"/>
            </a:br>
            <a:r>
              <a:rPr lang="en-US" b="1" i="0" dirty="0">
                <a:solidFill>
                  <a:srgbClr val="FFFFFF"/>
                </a:solidFill>
                <a:effectLst/>
                <a:latin typeface="Poppins" pitchFamily="2" charset="77"/>
              </a:rPr>
              <a:t>Kamil </a:t>
            </a:r>
            <a:r>
              <a:rPr lang="en-US" b="1" i="0" dirty="0" err="1">
                <a:solidFill>
                  <a:srgbClr val="FFFFFF"/>
                </a:solidFill>
                <a:effectLst/>
                <a:latin typeface="Poppins" pitchFamily="2" charset="77"/>
              </a:rPr>
              <a:t>Mysliwiec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8324D-FDA2-F7E5-2237-B10A346B47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Kamil Mysliwiec (@kammysliwiec) / Twitter">
            <a:extLst>
              <a:ext uri="{FF2B5EF4-FFF2-40B4-BE49-F238E27FC236}">
                <a16:creationId xmlns:a16="http://schemas.microsoft.com/office/drawing/2014/main" id="{DC1392DD-7AD7-20B2-CB4F-F9C04DF161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2" y="2087562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9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5BD7-BA84-0692-BAEB-7D395A33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</p:spPr>
        <p:txBody>
          <a:bodyPr anchor="ctr">
            <a:normAutofit/>
          </a:bodyPr>
          <a:lstStyle/>
          <a:p>
            <a:r>
              <a:rPr lang="en-US" dirty="0"/>
              <a:t>I don’t know much about him…</a:t>
            </a:r>
            <a:br>
              <a:rPr lang="en-US" dirty="0"/>
            </a:br>
            <a:br>
              <a:rPr lang="en-US" dirty="0"/>
            </a:br>
            <a:r>
              <a:rPr lang="en-US" b="1" i="0" dirty="0">
                <a:effectLst/>
              </a:rPr>
              <a:t>Look!</a:t>
            </a:r>
            <a:br>
              <a:rPr lang="en-US" b="1" i="0" dirty="0">
                <a:effectLst/>
              </a:rPr>
            </a:br>
            <a:r>
              <a:rPr lang="en-US" b="1" i="0" dirty="0">
                <a:effectLst/>
              </a:rPr>
              <a:t>Puppies!</a:t>
            </a:r>
            <a:endParaRPr lang="en-US" dirty="0"/>
          </a:p>
        </p:txBody>
      </p:sp>
      <p:pic>
        <p:nvPicPr>
          <p:cNvPr id="4098" name="Picture 2" descr="3 very cute pugs">
            <a:extLst>
              <a:ext uri="{FF2B5EF4-FFF2-40B4-BE49-F238E27FC236}">
                <a16:creationId xmlns:a16="http://schemas.microsoft.com/office/drawing/2014/main" id="{0E6A89FC-E99F-9DE2-EDB9-77A2D32AF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r="5058" b="-3"/>
          <a:stretch/>
        </p:blipFill>
        <p:spPr bwMode="auto">
          <a:xfrm>
            <a:off x="838200" y="365124"/>
            <a:ext cx="6156323" cy="598487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8324D-FDA2-F7E5-2237-B10A346B47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8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</p:spPr>
        <p:txBody>
          <a:bodyPr/>
          <a:lstStyle/>
          <a:p>
            <a:r>
              <a:rPr lang="en-US" dirty="0"/>
              <a:t>Did you say</a:t>
            </a:r>
            <a:br>
              <a:rPr lang="en-US" dirty="0"/>
            </a:br>
            <a:r>
              <a:rPr lang="en-US" dirty="0"/>
              <a:t>MODULES?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251EC1-0881-0C04-E0DF-A1326BE63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9" y="368298"/>
            <a:ext cx="3395870" cy="5984875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Poppins" panose="020B0604020202020204" pitchFamily="34" charset="0"/>
              </a:rPr>
              <a:t>Redis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2"/>
                </a:solidFill>
                <a:effectLst/>
                <a:latin typeface="Poppins" panose="020B0604020202020204" pitchFamily="34" charset="0"/>
              </a:rPr>
              <a:t>GraphQL</a:t>
            </a:r>
            <a:endParaRPr lang="en-US" b="0" i="0" dirty="0">
              <a:solidFill>
                <a:schemeClr val="bg2"/>
              </a:solidFill>
              <a:effectLst/>
              <a:latin typeface="Poppins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Poppins" panose="020B0604020202020204" pitchFamily="34" charset="0"/>
              </a:rPr>
              <a:t>RabbitMQ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Poppins" panose="020B0604020202020204" pitchFamily="34" charset="0"/>
              </a:rPr>
              <a:t>Type ORM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2"/>
                </a:solidFill>
                <a:effectLst/>
                <a:latin typeface="Poppins" panose="020B0604020202020204" pitchFamily="34" charset="0"/>
              </a:rPr>
              <a:t>gRPC</a:t>
            </a:r>
            <a:endParaRPr lang="en-US" b="0" i="0" dirty="0">
              <a:solidFill>
                <a:schemeClr val="bg2"/>
              </a:solidFill>
              <a:effectLst/>
              <a:latin typeface="Poppins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Poppins" panose="020B0604020202020204" pitchFamily="34" charset="0"/>
              </a:rPr>
              <a:t>Mongoose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Poppins" panose="020B0604020202020204" pitchFamily="34" charset="0"/>
              </a:rPr>
              <a:t>Caching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Poppins" panose="020B0604020202020204" pitchFamily="34" charset="0"/>
              </a:rPr>
              <a:t>Validation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Poppins" panose="020B0604020202020204" pitchFamily="34" charset="0"/>
              </a:rPr>
              <a:t>Logging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2"/>
                </a:solidFill>
                <a:effectLst/>
                <a:latin typeface="Poppins" panose="020B0604020202020204" pitchFamily="34" charset="0"/>
              </a:rPr>
              <a:t>WebSockets</a:t>
            </a:r>
            <a:endParaRPr lang="en-US" b="0" i="0" dirty="0">
              <a:solidFill>
                <a:schemeClr val="bg2"/>
              </a:solidFill>
              <a:effectLst/>
              <a:latin typeface="Poppins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Poppins" panose="020B0604020202020204" pitchFamily="34" charset="0"/>
              </a:rPr>
              <a:t>Swagger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Poppins" panose="020B0604020202020204" pitchFamily="34" charset="0"/>
              </a:rPr>
              <a:t>Health Checks</a:t>
            </a:r>
          </a:p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9EAA29A-E8BC-B811-7319-4203D4C2087B}"/>
              </a:ext>
            </a:extLst>
          </p:cNvPr>
          <p:cNvSpPr txBox="1">
            <a:spLocks/>
          </p:cNvSpPr>
          <p:nvPr/>
        </p:nvSpPr>
        <p:spPr>
          <a:xfrm>
            <a:off x="3564835" y="247393"/>
            <a:ext cx="3395870" cy="5984875"/>
          </a:xfrm>
          <a:prstGeom prst="rect">
            <a:avLst/>
          </a:prstGeom>
        </p:spPr>
        <p:txBody>
          <a:bodyPr vert="horz" lIns="108000" tIns="108000" rIns="108000" bIns="10800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  <a:latin typeface="Poppins" panose="020B0604020202020204" pitchFamily="34" charset="0"/>
              </a:rPr>
              <a:t>MikroORM</a:t>
            </a:r>
            <a:endParaRPr lang="en-US" dirty="0">
              <a:solidFill>
                <a:schemeClr val="bg2"/>
              </a:solidFill>
              <a:latin typeface="Poppins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  <a:latin typeface="Poppins" panose="020B0604020202020204" pitchFamily="34" charset="0"/>
              </a:rPr>
              <a:t>Sequelize</a:t>
            </a:r>
            <a:endParaRPr lang="en-US" dirty="0">
              <a:solidFill>
                <a:schemeClr val="bg2"/>
              </a:solidFill>
              <a:latin typeface="Poppins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Poppins" panose="020B0604020202020204" pitchFamily="34" charset="0"/>
              </a:rPr>
              <a:t>Prisma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Poppins" panose="020B0604020202020204" pitchFamily="34" charset="0"/>
              </a:rPr>
              <a:t>Kafka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  <a:latin typeface="Poppins" panose="020B0604020202020204" pitchFamily="34" charset="0"/>
              </a:rPr>
              <a:t>OpenAPI</a:t>
            </a:r>
            <a:endParaRPr lang="en-US" dirty="0">
              <a:solidFill>
                <a:schemeClr val="bg2"/>
              </a:solidFill>
              <a:latin typeface="Poppins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Poppins" panose="020B0604020202020204" pitchFamily="34" charset="0"/>
              </a:rPr>
              <a:t>Passport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Poppins" panose="020B0604020202020204" pitchFamily="34" charset="0"/>
              </a:rPr>
              <a:t>Encryption and Hashing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Poppins" panose="020B0604020202020204" pitchFamily="34" charset="0"/>
              </a:rPr>
              <a:t>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Poppins" panose="020B0604020202020204" pitchFamily="34" charset="0"/>
              </a:rPr>
              <a:t>Routing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Poppins" panose="020B0604020202020204" pitchFamily="34" charset="0"/>
              </a:rPr>
              <a:t>NATS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  <a:latin typeface="Poppins" panose="020B0604020202020204" pitchFamily="34" charset="0"/>
              </a:rPr>
              <a:t>JamStack</a:t>
            </a:r>
            <a:r>
              <a:rPr lang="en-US" dirty="0">
                <a:solidFill>
                  <a:schemeClr val="bg2"/>
                </a:solidFill>
                <a:latin typeface="Poppins" panose="020B0604020202020204" pitchFamily="34" charset="0"/>
              </a:rPr>
              <a:t> / Static apps</a:t>
            </a:r>
          </a:p>
        </p:txBody>
      </p:sp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8D458-62A7-1A16-1EE8-524F91D46D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146" name="Picture 2" descr="Animated GIF">
            <a:extLst>
              <a:ext uri="{FF2B5EF4-FFF2-40B4-BE49-F238E27FC236}">
                <a16:creationId xmlns:a16="http://schemas.microsoft.com/office/drawing/2014/main" id="{A7CDBDAD-FF61-D918-B889-F41615FD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54" y="411973"/>
            <a:ext cx="10585622" cy="592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87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518A9E-E218-624A-4914-D73C90F21B64}"/>
              </a:ext>
            </a:extLst>
          </p:cNvPr>
          <p:cNvSpPr txBox="1"/>
          <p:nvPr/>
        </p:nvSpPr>
        <p:spPr>
          <a:xfrm>
            <a:off x="452063" y="328773"/>
            <a:ext cx="7044369" cy="6032702"/>
          </a:xfrm>
          <a:prstGeom prst="rect">
            <a:avLst/>
          </a:prstGeom>
          <a:solidFill>
            <a:schemeClr val="bg2">
              <a:alpha val="16816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2044700" cy="833663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Opinionated Framework:</a:t>
            </a:r>
          </a:p>
          <a:p>
            <a:pPr marL="457200" lvl="1" indent="0">
              <a:buNone/>
            </a:pPr>
            <a:r>
              <a:rPr lang="en-US" dirty="0" err="1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NestJS</a:t>
            </a:r>
            <a:r>
              <a:rPr lang="en-US" dirty="0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 projects have a predefined structure providing best practices for testability, scalability and maintainability.</a:t>
            </a:r>
          </a:p>
          <a:p>
            <a:pPr marL="0" indent="0">
              <a:buNone/>
            </a:pPr>
            <a:r>
              <a:rPr lang="en-US" b="1" dirty="0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Typescript:</a:t>
            </a:r>
          </a:p>
          <a:p>
            <a:pPr marL="457200" lvl="1" indent="0">
              <a:buNone/>
            </a:pPr>
            <a:r>
              <a:rPr lang="en-US" dirty="0" err="1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NestJS</a:t>
            </a:r>
            <a:r>
              <a:rPr lang="en-US" dirty="0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 leverages Typescript and gains all of its related benefits out of the box.</a:t>
            </a:r>
          </a:p>
          <a:p>
            <a:pPr marL="0" indent="0">
              <a:buNone/>
            </a:pPr>
            <a:r>
              <a:rPr lang="en-US" b="1" dirty="0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Jest:</a:t>
            </a:r>
          </a:p>
          <a:p>
            <a:pPr marL="457200" lvl="1" indent="0">
              <a:buNone/>
            </a:pPr>
            <a:r>
              <a:rPr lang="en-US" dirty="0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A well configured Jest testing setup. Test files are generated for developers and feedback is immediate and useful.</a:t>
            </a:r>
          </a:p>
          <a:p>
            <a:pPr marL="0" indent="0">
              <a:buNone/>
            </a:pPr>
            <a:r>
              <a:rPr lang="en-US" b="1" dirty="0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Abstracted API:</a:t>
            </a:r>
            <a:endParaRPr lang="en-US" dirty="0">
              <a:ln w="6350">
                <a:solidFill>
                  <a:schemeClr val="tx1">
                    <a:lumMod val="75000"/>
                    <a:lumOff val="25000"/>
                    <a:alpha val="46000"/>
                  </a:schemeClr>
                </a:solidFill>
              </a:ln>
              <a:effectLst/>
            </a:endParaRPr>
          </a:p>
          <a:p>
            <a:pPr marL="457200" lvl="1" indent="0">
              <a:buNone/>
            </a:pPr>
            <a:r>
              <a:rPr lang="en-US" dirty="0" err="1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NestJS</a:t>
            </a:r>
            <a:r>
              <a:rPr lang="en-US" dirty="0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 retains common patterns in backend development while abstracting the nuts and bolts. This allows it to be agnostic to the underlying transport. Currently they support Express and </a:t>
            </a:r>
            <a:r>
              <a:rPr lang="en-US" dirty="0" err="1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Fastify</a:t>
            </a:r>
            <a:r>
              <a:rPr lang="en-US" dirty="0">
                <a:ln w="6350">
                  <a:solidFill>
                    <a:schemeClr val="tx1">
                      <a:lumMod val="75000"/>
                      <a:lumOff val="25000"/>
                      <a:alpha val="46000"/>
                    </a:schemeClr>
                  </a:solidFill>
                </a:ln>
                <a:effectLst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2" name="Picture 2" descr="Cross-platform frameworks abstract concept illustration">
            <a:extLst>
              <a:ext uri="{FF2B5EF4-FFF2-40B4-BE49-F238E27FC236}">
                <a16:creationId xmlns:a16="http://schemas.microsoft.com/office/drawing/2014/main" id="{9D47624E-2611-FE4E-EB6D-F267613D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677" y1="26837" x2="28914" y2="37700"/>
                        <a14:foregroundMark x1="28914" y1="37700" x2="28115" y2="51438"/>
                        <a14:foregroundMark x1="28115" y1="51438" x2="23962" y2="61502"/>
                        <a14:foregroundMark x1="23962" y1="61502" x2="26518" y2="59585"/>
                        <a14:foregroundMark x1="27476" y1="47125" x2="40256" y2="47444"/>
                        <a14:foregroundMark x1="40256" y1="47444" x2="28914" y2="46645"/>
                        <a14:foregroundMark x1="28914" y1="46645" x2="39457" y2="45687"/>
                        <a14:foregroundMark x1="39457" y1="45687" x2="35144" y2="46006"/>
                        <a14:foregroundMark x1="55591" y1="36741" x2="66294" y2="35304"/>
                        <a14:foregroundMark x1="66294" y1="35304" x2="52716" y2="35783"/>
                        <a14:foregroundMark x1="52716" y1="35783" x2="63578" y2="34824"/>
                        <a14:foregroundMark x1="63578" y1="34824" x2="52716" y2="35463"/>
                        <a14:foregroundMark x1="52716" y1="35463" x2="68211" y2="38978"/>
                        <a14:foregroundMark x1="68211" y1="38978" x2="58626" y2="38658"/>
                        <a14:foregroundMark x1="63419" y1="38019" x2="63259" y2="37540"/>
                        <a14:foregroundMark x1="67732" y1="38179" x2="66613" y2="36741"/>
                        <a14:foregroundMark x1="34505" y1="17891" x2="33387" y2="18051"/>
                        <a14:foregroundMark x1="32907" y1="17891" x2="30671" y2="18211"/>
                        <a14:foregroundMark x1="67891" y1="18690" x2="67891" y2="19169"/>
                        <a14:foregroundMark x1="68850" y1="17732" x2="68690" y2="17732"/>
                        <a14:foregroundMark x1="69329" y1="18690" x2="69169" y2="19649"/>
                        <a14:foregroundMark x1="19968" y1="30831" x2="19489" y2="3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432" y="1444739"/>
            <a:ext cx="4537363" cy="45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4F2B0CB-D023-D91F-711E-3564930F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4856"/>
            <a:ext cx="6661935" cy="1001607"/>
          </a:xfrm>
        </p:spPr>
        <p:txBody>
          <a:bodyPr/>
          <a:lstStyle/>
          <a:p>
            <a:r>
              <a:rPr lang="en-US" dirty="0"/>
              <a:t>Well Documented (</a:t>
            </a:r>
            <a:r>
              <a:rPr lang="en-US" dirty="0" err="1"/>
              <a:t>NestJS.com</a:t>
            </a:r>
            <a:r>
              <a:rPr lang="en-US" dirty="0"/>
              <a:t>)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86384B8-F9F3-173B-35A1-90546B1C7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81" y="1366463"/>
            <a:ext cx="9250026" cy="4995012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86946-B976-0E62-EA27-467ED1CBCC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6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3234-0CE5-6BBE-E37A-C2FD00C5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Core Concepts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530271-4FC5-112A-F1A6-90E669B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A few basics before we dive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8127F-47CE-BD99-147B-4B4BE1912B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8ACCBF7-8985-C422-E780-53653FFE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85" y="1412696"/>
            <a:ext cx="4419065" cy="403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41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7543618_win32_fixed.potx" id="{ADAA76EA-DF5A-4461-9F55-FB2239CA5BEE}" vid="{736839AE-787B-453A-8CE5-01202B88CD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8099</TotalTime>
  <Words>902</Words>
  <Application>Microsoft Macintosh PowerPoint</Application>
  <PresentationFormat>Widescreen</PresentationFormat>
  <Paragraphs>138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Cascadia Code</vt:lpstr>
      <vt:lpstr>Poppins</vt:lpstr>
      <vt:lpstr>Source Sans Pro</vt:lpstr>
      <vt:lpstr>Wingdings</vt:lpstr>
      <vt:lpstr>Office Theme</vt:lpstr>
      <vt:lpstr>NestJS</vt:lpstr>
      <vt:lpstr>NestJS: THE ELEVATOR PITCH</vt:lpstr>
      <vt:lpstr>It was made by this guy…  Kamil Mysliwiec</vt:lpstr>
      <vt:lpstr>I don’t know much about him…  Look! Puppies!</vt:lpstr>
      <vt:lpstr>Did you say MODULES?</vt:lpstr>
      <vt:lpstr>PowerPoint Presentation</vt:lpstr>
      <vt:lpstr>Benefits</vt:lpstr>
      <vt:lpstr>Well Documented (NestJS.com)</vt:lpstr>
      <vt:lpstr>Core Concepts</vt:lpstr>
      <vt:lpstr>Controllers/Resolvers and Providers</vt:lpstr>
      <vt:lpstr>Modules</vt:lpstr>
      <vt:lpstr>Middleware</vt:lpstr>
      <vt:lpstr>Decorators</vt:lpstr>
      <vt:lpstr>The Nest CLI</vt:lpstr>
      <vt:lpstr>That’s all you need to know folks!</vt:lpstr>
      <vt:lpstr>https://github.com/JasonMaggard/NestJS-RVAJS-2022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NestJS</dc:title>
  <dc:creator>Jason Maggard</dc:creator>
  <cp:lastModifiedBy>Jason Maggard</cp:lastModifiedBy>
  <cp:revision>2</cp:revision>
  <dcterms:created xsi:type="dcterms:W3CDTF">2022-11-08T04:26:14Z</dcterms:created>
  <dcterms:modified xsi:type="dcterms:W3CDTF">2022-11-13T19:26:13Z</dcterms:modified>
</cp:coreProperties>
</file>